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3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6" r:id="rId9"/>
    <p:sldId id="294" r:id="rId10"/>
    <p:sldId id="295" r:id="rId11"/>
    <p:sldId id="26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4"/>
            <p14:sldId id="29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19" d="100"/>
          <a:sy n="119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8972-5AD0-4AE3-B32C-EB9F37743041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D1E7-39EB-44F7-B884-5689D42B2D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9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5fc7d7f9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95fc7d7f9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9F3F0FD-C107-A94B-4CA8-68FF71AA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E6217A92-659C-F185-D51A-649AE0166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34D70FDC-5BE0-6DB4-3473-DB97F4C24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76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5fc7d7f94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95fc7d7f94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7879CEC-2FD9-C5F1-3B4E-333F75B9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93E075D7-F67C-6286-28A9-BB867395A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E70DF8F1-54B6-2A80-D372-DBB47FDB0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13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A215AB4-561C-8537-C211-5F6E5E4F7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F27CBCB2-71DC-E877-CD88-3464945A43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7A95087B-8C8E-CA14-65F7-5C49668D0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A3A7919D-54A3-2B1A-7EF4-BD3A948A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96CF758A-8D44-81EB-01E6-DE1E0E765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203A466A-CEF0-2D0C-883B-90D23828C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9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F9DCFA2-5055-2471-E338-BAB6A9FC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7B294821-BAF4-99B2-5C5B-22A842A03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58B8C682-F245-8CAC-97FF-573038ACC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62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92B4C40-EB36-A822-5815-15482BF30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EF343FE8-D3F5-626F-C301-86C306ED1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E7D5CCCF-F5AC-651F-8A42-AC5DC5987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42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872153D-138A-19FB-9BE3-04EFED79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7B70993A-217B-7D94-5400-AFD7D6B550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24D1BC2B-C06B-84CD-5CE9-D5325C7DB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40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A79924E-51B0-D665-D273-D8BBDE7C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5fc7d7f94_2_55:notes">
            <a:extLst>
              <a:ext uri="{FF2B5EF4-FFF2-40B4-BE49-F238E27FC236}">
                <a16:creationId xmlns:a16="http://schemas.microsoft.com/office/drawing/2014/main" id="{779F51F4-D404-068F-44A6-268A83128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95fc7d7f94_2_55:notes">
            <a:extLst>
              <a:ext uri="{FF2B5EF4-FFF2-40B4-BE49-F238E27FC236}">
                <a16:creationId xmlns:a16="http://schemas.microsoft.com/office/drawing/2014/main" id="{20D80991-BF71-290A-0A11-FDAF675E7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51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180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24-06-26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cenciasminsal-my.sharepoint.com/personal/andrea_gutierreza_redsalud_gob_cl/Documents/Escritorio/ANDREA%20GUTI&#201;RREZ/Documents/Epidemiolog&#237;a/2026/Reuni&#243;n%20Transmisibles%2026-03-26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epiminsal.c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1 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" y="1"/>
            <a:ext cx="121807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882900" y="3367221"/>
            <a:ext cx="6426400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s-419" sz="1467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467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790825" y="3429000"/>
            <a:ext cx="6426400" cy="8368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s-MX" sz="1467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EU Andrea Gutiérrez A.</a:t>
            </a:r>
          </a:p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s-MX" sz="1467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Encargada Unidad Epidemiología</a:t>
            </a:r>
          </a:p>
          <a:p>
            <a:pPr algn="ctr" defTabSz="1219170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s-MX" sz="1467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Seremi Salud Región del Biobío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8559DC-B794-25BA-7A64-4676A283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062" y="4608946"/>
            <a:ext cx="3557877" cy="16410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E2679E-3FAC-7DC3-FF6B-477F90F0D7DD}"/>
              </a:ext>
            </a:extLst>
          </p:cNvPr>
          <p:cNvSpPr txBox="1"/>
          <p:nvPr/>
        </p:nvSpPr>
        <p:spPr>
          <a:xfrm>
            <a:off x="1237673" y="1577525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</a:rPr>
              <a:t>Situación de las Respiratorias a la SE 24</a:t>
            </a:r>
          </a:p>
          <a:p>
            <a:pPr algn="ctr"/>
            <a:r>
              <a:rPr lang="es-MX" sz="4400" dirty="0">
                <a:solidFill>
                  <a:srgbClr val="002060"/>
                </a:solidFill>
              </a:rPr>
              <a:t>2026</a:t>
            </a:r>
            <a:endParaRPr lang="es-CL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B33FC5C-1F2E-1407-3095-70D860F9E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EDF43447-3C5F-56B5-F57F-E201AED344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1E007B37-79E7-983D-64D9-ECE1E8D48042}"/>
              </a:ext>
            </a:extLst>
          </p:cNvPr>
          <p:cNvSpPr txBox="1"/>
          <p:nvPr/>
        </p:nvSpPr>
        <p:spPr>
          <a:xfrm>
            <a:off x="898594" y="1877949"/>
            <a:ext cx="4243930" cy="400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Guías y normativa de Influenza en página: </a:t>
            </a: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www.epiminsal.cl</a:t>
            </a: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b="1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b="1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Material educativo: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b="1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9CA94235-13D9-D193-8D38-032E0A5852C9}"/>
              </a:ext>
            </a:extLst>
          </p:cNvPr>
          <p:cNvSpPr txBox="1"/>
          <p:nvPr/>
        </p:nvSpPr>
        <p:spPr>
          <a:xfrm>
            <a:off x="810501" y="937826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Material: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558524-996F-87BB-7F9B-62FB554F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539" y="1928482"/>
            <a:ext cx="4820876" cy="3273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AB979E-4706-8C2D-3800-F56A525DB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81" y="3118584"/>
            <a:ext cx="3923755" cy="29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39"/>
            <a:ext cx="12192000" cy="686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6;p32" title="Cierre PPT-1.png">
            <a:extLst>
              <a:ext uri="{FF2B5EF4-FFF2-40B4-BE49-F238E27FC236}">
                <a16:creationId xmlns:a16="http://schemas.microsoft.com/office/drawing/2014/main" id="{BDA595D6-3BB2-32CD-F6D7-ACE8EF4FAE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61"/>
            <a:ext cx="12192000" cy="6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838200" y="1280934"/>
            <a:ext cx="10515600" cy="603371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Morbilidad (Centros centinelas o ETI):</a:t>
            </a:r>
          </a:p>
        </p:txBody>
      </p:sp>
      <p:sp>
        <p:nvSpPr>
          <p:cNvPr id="3" name="Google Shape;110;p26">
            <a:extLst>
              <a:ext uri="{FF2B5EF4-FFF2-40B4-BE49-F238E27FC236}">
                <a16:creationId xmlns:a16="http://schemas.microsoft.com/office/drawing/2014/main" id="{CA7FB92A-3D50-AAF2-6A17-BA971406D11D}"/>
              </a:ext>
            </a:extLst>
          </p:cNvPr>
          <p:cNvSpPr txBox="1"/>
          <p:nvPr/>
        </p:nvSpPr>
        <p:spPr>
          <a:xfrm>
            <a:off x="838209" y="2486543"/>
            <a:ext cx="5257791" cy="35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4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 registró un nuevo aumento, con 237 detecciones por los centinelas.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4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4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fecha esto da un total de 2.750 detecciones en lo que va del año, lo que corresponde a más del doble (1.058 detecciones), por lo que los valores se encuentran por sobre la zona de alerta del canal endémico.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C3BEB1-2EB2-94DF-0154-BB7B0E816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98" y="2529200"/>
            <a:ext cx="4986068" cy="3047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15F12B1-F88A-05F2-6516-1C77D7F4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8E3D23E9-3651-4C94-E84C-55FE8EEBA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76DEF42D-F311-27C4-DB42-31D2BDF4AB9A}"/>
              </a:ext>
            </a:extLst>
          </p:cNvPr>
          <p:cNvSpPr txBox="1"/>
          <p:nvPr/>
        </p:nvSpPr>
        <p:spPr>
          <a:xfrm>
            <a:off x="838209" y="2117340"/>
            <a:ext cx="5257791" cy="392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 han detectado un total de 10.202 virus a la fecha, lo que corresponde a un 8,8% más respecto del año pasado (9.378).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La positividad esta semana es del 66,5%, inferior en 1,6 puntos porcentuales respecto de la semana pasada.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Esta semana casi todos los virus registraron un aumento, sobre todo VRS, IA, IB y </a:t>
            </a:r>
            <a:r>
              <a:rPr lang="es-MX" sz="2000" kern="0" dirty="0" err="1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Metapneumovirus</a:t>
            </a: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En lo que va del año, el Rinovirus representa el 44,5% del total de virus circulantes, seguido de IA (22,4%)% y COVID (11,3%).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DCFA5328-5537-AF25-35A4-86BAAC9D2998}"/>
              </a:ext>
            </a:extLst>
          </p:cNvPr>
          <p:cNvSpPr txBox="1"/>
          <p:nvPr/>
        </p:nvSpPr>
        <p:spPr>
          <a:xfrm>
            <a:off x="838209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Situación Virus: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9E0710-771D-0B7E-C0FF-0037B11C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174" y="2021305"/>
            <a:ext cx="5257791" cy="36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3E39A6F-3815-7B10-2C36-96909DCD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251905C5-80CA-0EEB-E1A2-1AC47AA3EA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41B9CEB5-4AAF-3B56-D798-81CBBF62FDE1}"/>
              </a:ext>
            </a:extLst>
          </p:cNvPr>
          <p:cNvSpPr txBox="1"/>
          <p:nvPr/>
        </p:nvSpPr>
        <p:spPr>
          <a:xfrm>
            <a:off x="838210" y="2268747"/>
            <a:ext cx="4223318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SE 23 se registran un total de 221.746 consultas de urgencia por respiratorias un 4,3% inferior a lo registrado el año 2025 a igual semana epidemiológica (231.679).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El SSC mostró un aumento de consultas en todos los grupos etarios, seguido levemente por Biobío concentrándose en los de 5 a 14 años y los de 15 a 64 años.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5FC12381-437C-DF7E-D9C0-2346907F1417}"/>
              </a:ext>
            </a:extLst>
          </p:cNvPr>
          <p:cNvSpPr txBox="1"/>
          <p:nvPr/>
        </p:nvSpPr>
        <p:spPr>
          <a:xfrm>
            <a:off x="838209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Situación Consultas: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A57893-177B-7CD0-233D-DCA31C23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04" y="2486543"/>
            <a:ext cx="5425273" cy="23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E5E46DE-E220-AB3C-F556-5A5D1258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066F08D5-F7FC-AA5E-881C-9274754D27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C0AD79A7-4B71-7999-55C7-99E6BFC64474}"/>
              </a:ext>
            </a:extLst>
          </p:cNvPr>
          <p:cNvSpPr txBox="1"/>
          <p:nvPr/>
        </p:nvSpPr>
        <p:spPr>
          <a:xfrm>
            <a:off x="838210" y="2262256"/>
            <a:ext cx="4223318" cy="35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SE 23 se registran un total de 4.086 hospitalizaciones por respiratorias, un 3,8% inferior a lo visto el año anterior a igual semana epidemiológica (4.248).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Todos los SS mostraron un aumento de hospitalizaciones, excepto el SSC, presente en todos los grupos de edad, excepto en los de 5 a 14 años.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31247F44-CB7B-1FF9-523C-E9D23BF8D3AF}"/>
              </a:ext>
            </a:extLst>
          </p:cNvPr>
          <p:cNvSpPr txBox="1"/>
          <p:nvPr/>
        </p:nvSpPr>
        <p:spPr>
          <a:xfrm>
            <a:off x="810501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Situación Hospitalizaciones: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B4DCCA-2C24-A26F-A961-D08BF5515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38" y="2486543"/>
            <a:ext cx="5284818" cy="23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44D5F81-BE7D-2308-EDE8-18CAA931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4FADD4A0-52C2-62F8-DF50-FA65C499E4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CF587606-065C-CB9D-DA07-0D2B88CEFF64}"/>
              </a:ext>
            </a:extLst>
          </p:cNvPr>
          <p:cNvSpPr txBox="1"/>
          <p:nvPr/>
        </p:nvSpPr>
        <p:spPr>
          <a:xfrm>
            <a:off x="828973" y="2218689"/>
            <a:ext cx="10411681" cy="356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4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SE 23 se registran 12 fallecidos, 1 más que la semana anterior (5 hombres y 7 mujeres) 10 de la provincia de Concepción y 2 de Biobío, mayores de 60 años, de los cuales el 33% de ellos no contaba con vacuna Influenza 2026.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4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4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4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De la totalidad de camas ocupadas, hay una disponibilidad general a nivel regional de 7% en adultos y un 33% en Pediatría. Los rangos críticos en adultos los registra Concepción en UTI (18%) y Pediatría el SS </a:t>
            </a:r>
            <a:r>
              <a:rPr lang="es-MX" sz="2400" kern="0" dirty="0" err="1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Thno</a:t>
            </a:r>
            <a:r>
              <a:rPr lang="es-MX" sz="24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 en UCI (67%).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2AC61BC0-91C1-BA09-5604-52D4DF8B9FD4}"/>
              </a:ext>
            </a:extLst>
          </p:cNvPr>
          <p:cNvSpPr txBox="1"/>
          <p:nvPr/>
        </p:nvSpPr>
        <p:spPr>
          <a:xfrm>
            <a:off x="810501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Mortalidad y Camas Críticas: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03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1B3C4AA-BD36-739C-FCCB-AE2640A8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8B076D79-9FCE-2C67-D3DC-F30E953F5A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13415720-D45C-D49D-19D2-021892D3BB00}"/>
              </a:ext>
            </a:extLst>
          </p:cNvPr>
          <p:cNvSpPr txBox="1"/>
          <p:nvPr/>
        </p:nvSpPr>
        <p:spPr>
          <a:xfrm>
            <a:off x="838209" y="2165684"/>
            <a:ext cx="4965825" cy="388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10000"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SE 24 se registran 456 casos hospitalizados de IRA Grave, inferior a lo registrado el año pasado a igual fecha (600).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La mayor proporción de virus detectados son: Rinovirus (50%), Influenza A (16,8%) y VRS (16,4%).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Los casos se concentran en el grupo de 60 y más en un 45,6%, seguido del grupo menor de 4 años (30,3%).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 registran 45 fallecidos a la fecha,, asociados a Rinovirus y SARS-CoV2 principalmente.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DC539340-58B1-6C83-0FC2-2FA5FB3F8412}"/>
              </a:ext>
            </a:extLst>
          </p:cNvPr>
          <p:cNvSpPr txBox="1"/>
          <p:nvPr/>
        </p:nvSpPr>
        <p:spPr>
          <a:xfrm>
            <a:off x="810501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IRAS Graves: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3E1CE5-7EAB-A9F8-EFB7-6CDDC542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86542"/>
            <a:ext cx="5285499" cy="2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3D598A-DD77-102F-C17A-B1706C0B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BEC294C3-7EAC-861D-0370-8AD066D25C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B9FF7BEB-457A-5D38-926D-D8191A337F04}"/>
              </a:ext>
            </a:extLst>
          </p:cNvPr>
          <p:cNvSpPr txBox="1"/>
          <p:nvPr/>
        </p:nvSpPr>
        <p:spPr>
          <a:xfrm>
            <a:off x="838209" y="2165684"/>
            <a:ext cx="10540033" cy="388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SE 24 se registran 38 brotes de enfermedades de tipo Respiratorio en la región, tanto en jardines infantiles, como establecimientos educacionales y de salud.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Coqueluche 	= 14 brotes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Influenza 	= 10 brotes		Concepción: 17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COVID 	= 5 brotes		</a:t>
            </a:r>
            <a:r>
              <a:rPr lang="es-MX" sz="2000" kern="0" dirty="0" err="1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Thno</a:t>
            </a: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: 7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VRS 		= 3 brotes		Arauco: 7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TBC 		= 2 brotes		BB: 7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Rinovirus 	= 2 brotes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Adenovirus 	= 1 brote</a:t>
            </a:r>
          </a:p>
          <a:p>
            <a:pPr marL="342900" indent="-342900" algn="just" defTabSz="1219170">
              <a:lnSpc>
                <a:spcPct val="90000"/>
              </a:lnSpc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Neumonía 	= 1 brote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808A0D3D-69D1-AB61-B63B-5B6C323C4F79}"/>
              </a:ext>
            </a:extLst>
          </p:cNvPr>
          <p:cNvSpPr txBox="1"/>
          <p:nvPr/>
        </p:nvSpPr>
        <p:spPr>
          <a:xfrm>
            <a:off x="810501" y="1311693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Brotes: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6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C12D287-B21F-EC25-EEB2-1BF349888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>
            <a:extLst>
              <a:ext uri="{FF2B5EF4-FFF2-40B4-BE49-F238E27FC236}">
                <a16:creationId xmlns:a16="http://schemas.microsoft.com/office/drawing/2014/main" id="{9118F38B-164E-4CE1-FA61-1496BD274F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>
            <a:extLst>
              <a:ext uri="{FF2B5EF4-FFF2-40B4-BE49-F238E27FC236}">
                <a16:creationId xmlns:a16="http://schemas.microsoft.com/office/drawing/2014/main" id="{9DEE3DFB-79B4-2CF3-AC83-AE1915428674}"/>
              </a:ext>
            </a:extLst>
          </p:cNvPr>
          <p:cNvSpPr txBox="1"/>
          <p:nvPr/>
        </p:nvSpPr>
        <p:spPr>
          <a:xfrm>
            <a:off x="898594" y="1877949"/>
            <a:ext cx="4243930" cy="400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 la fecha se ha alcanzado un 73,7% a nivel regional, lo que es bajo lo esperado (80%) y considerando el dato nacional (75%).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Casi todos los SS tienen coberturas superiores al promedio regional, excepto el SS Concepción. 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Importante reforzar los grupos: mayores de 60 años, niños de 6 meses a 5 años y embarazadas.</a:t>
            </a: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endParaRPr lang="es-MX" sz="2000" kern="0" dirty="0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defTabSz="1219170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MX" sz="2000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Link de consulta: </a:t>
            </a:r>
            <a:r>
              <a:rPr lang="es-MX" sz="2000" b="1" kern="0" dirty="0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www.seremidesaludbiobio.cl</a:t>
            </a:r>
          </a:p>
        </p:txBody>
      </p:sp>
      <p:sp>
        <p:nvSpPr>
          <p:cNvPr id="111" name="Google Shape;111;p26">
            <a:extLst>
              <a:ext uri="{FF2B5EF4-FFF2-40B4-BE49-F238E27FC236}">
                <a16:creationId xmlns:a16="http://schemas.microsoft.com/office/drawing/2014/main" id="{ABFE4942-413E-1FBF-082A-EA3EB3E50706}"/>
              </a:ext>
            </a:extLst>
          </p:cNvPr>
          <p:cNvSpPr txBox="1"/>
          <p:nvPr/>
        </p:nvSpPr>
        <p:spPr>
          <a:xfrm>
            <a:off x="810501" y="937826"/>
            <a:ext cx="6675399" cy="51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Vacunación </a:t>
            </a:r>
            <a:r>
              <a:rPr lang="es-419" sz="2800" b="1" kern="0" dirty="0" err="1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Antiinfluenza</a:t>
            </a:r>
            <a:r>
              <a:rPr lang="es-419" sz="2800" b="1" kern="0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:</a:t>
            </a:r>
            <a:endParaRPr sz="1467" kern="0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4D6B84-8278-20C2-81B4-37AB7FF9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148" y="2041929"/>
            <a:ext cx="5886643" cy="29404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6B501B-F318-25C3-58C5-7DBA709A5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746" y="5129599"/>
            <a:ext cx="2593513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710</Words>
  <Application>Microsoft Macintosh PowerPoint</Application>
  <PresentationFormat>Panorámica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CLAUDIA SAAVEDRA VELOSO</cp:lastModifiedBy>
  <cp:revision>31</cp:revision>
  <dcterms:created xsi:type="dcterms:W3CDTF">2022-04-07T20:55:49Z</dcterms:created>
  <dcterms:modified xsi:type="dcterms:W3CDTF">2026-06-24T20:00:28Z</dcterms:modified>
</cp:coreProperties>
</file>